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71" r:id="rId2"/>
    <p:sldId id="263" r:id="rId3"/>
    <p:sldId id="257" r:id="rId4"/>
    <p:sldId id="258" r:id="rId5"/>
    <p:sldId id="260" r:id="rId6"/>
    <p:sldId id="264" r:id="rId7"/>
    <p:sldId id="265" r:id="rId8"/>
    <p:sldId id="267" r:id="rId9"/>
    <p:sldId id="261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2" r:id="rId21"/>
    <p:sldId id="283" r:id="rId22"/>
    <p:sldId id="284" r:id="rId23"/>
    <p:sldId id="285" r:id="rId24"/>
    <p:sldId id="286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474A2-3415-4F3D-96BB-036CC6D499A1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F981C-6A02-4184-9C98-DF603330A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02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7887-767C-4F9F-A1A0-C4CC77E0218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323C-A29A-4C2E-8F1F-D3CE905CB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4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7887-767C-4F9F-A1A0-C4CC77E0218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323C-A29A-4C2E-8F1F-D3CE905CB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6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7887-767C-4F9F-A1A0-C4CC77E0218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323C-A29A-4C2E-8F1F-D3CE905CB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72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7887-767C-4F9F-A1A0-C4CC77E0218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323C-A29A-4C2E-8F1F-D3CE905CB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7887-767C-4F9F-A1A0-C4CC77E0218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323C-A29A-4C2E-8F1F-D3CE905CB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7887-767C-4F9F-A1A0-C4CC77E0218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323C-A29A-4C2E-8F1F-D3CE905CB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7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7887-767C-4F9F-A1A0-C4CC77E0218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323C-A29A-4C2E-8F1F-D3CE905CB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7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7887-767C-4F9F-A1A0-C4CC77E0218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323C-A29A-4C2E-8F1F-D3CE905CB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7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7887-767C-4F9F-A1A0-C4CC77E0218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323C-A29A-4C2E-8F1F-D3CE905CB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7887-767C-4F9F-A1A0-C4CC77E0218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323C-A29A-4C2E-8F1F-D3CE905CB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4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7887-767C-4F9F-A1A0-C4CC77E0218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323C-A29A-4C2E-8F1F-D3CE905CB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9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7887-767C-4F9F-A1A0-C4CC77E0218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8323C-A29A-4C2E-8F1F-D3CE905CB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#w=169&amp;h=122&amp;s=11327&amp;pic=http%3A%2F%2Fwww.hollymolly.ru%2Fpredictions%2FKitajskie_kvadrocikly_500.jpg&amp;page=http%3A%2F%2Fwww.hollymolly.ru%2Fglossy%2F154%2FGornye_mopedy.html&amp;descr=%D0%9F%D0%B5%D1%80%D0%BC%D1%81%D0%BA%D0%B8%D0%B9+%D1%81%D0%BA%D1%83%D1%82%D0%B5%D1%80+%D0%BA%D0%BB%D1%83%D0%B1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g.beta.rian.ru/images/17658/58/176585845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2.gif"/><Relationship Id="rId7" Type="http://schemas.openxmlformats.org/officeDocument/2006/relationships/hyperlink" Target="http://www.prav-net.ru/znak-51-avtomagistral/" TargetMode="External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gif"/><Relationship Id="rId5" Type="http://schemas.openxmlformats.org/officeDocument/2006/relationships/hyperlink" Target="http://www.prav-net.ru/velosiped/" TargetMode="External"/><Relationship Id="rId4" Type="http://schemas.openxmlformats.org/officeDocument/2006/relationships/image" Target="../media/image4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Краткая характеристика современных видов транспорта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       Краткая характеристика современных видов транспорта.</a:t>
            </a:r>
          </a:p>
          <a:p>
            <a:r>
              <a:rPr lang="ru-RU" dirty="0"/>
              <a:t>2.       Правила безопасного поведения  пассажиров на транспорте.</a:t>
            </a:r>
          </a:p>
          <a:p>
            <a:r>
              <a:rPr lang="ru-RU" dirty="0"/>
              <a:t>3.      Правила безопасного поведения велосипедиста на дороге</a:t>
            </a:r>
          </a:p>
        </p:txBody>
      </p:sp>
    </p:spTree>
    <p:extLst>
      <p:ext uri="{BB962C8B-B14F-4D97-AF65-F5344CB8AC3E}">
        <p14:creationId xmlns:p14="http://schemas.microsoft.com/office/powerpoint/2010/main" val="115252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626469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007817" cy="290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496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7444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84865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888432" cy="288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73" y="3601788"/>
            <a:ext cx="3848721" cy="288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94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538163" y="1393825"/>
            <a:ext cx="7924800" cy="341153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4800" b="1"/>
              <a:t>ПРАВИЛА ПОВЕДЕНИЯ ПАССАЖИРОВ</a:t>
            </a:r>
          </a:p>
          <a:p>
            <a:pPr algn="ctr"/>
            <a:r>
              <a:rPr lang="ru-RU" sz="4800" b="1"/>
              <a:t> НА ОСТАНОВКЕ И </a:t>
            </a:r>
          </a:p>
          <a:p>
            <a:pPr algn="ctr"/>
            <a:r>
              <a:rPr lang="ru-RU" sz="4800" b="1"/>
              <a:t>В ТРАНСПОРТЕ</a:t>
            </a:r>
          </a:p>
        </p:txBody>
      </p:sp>
    </p:spTree>
    <p:extLst>
      <p:ext uri="{BB962C8B-B14F-4D97-AF65-F5344CB8AC3E}">
        <p14:creationId xmlns:p14="http://schemas.microsoft.com/office/powerpoint/2010/main" val="2958235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39750" y="981075"/>
            <a:ext cx="8151813" cy="7381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/>
              <a:t>Если в машине едет много людей, то такая машина называется </a:t>
            </a:r>
            <a:r>
              <a:rPr lang="ru-RU" b="1" i="1"/>
              <a:t>общественный транспорт.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11188" y="260350"/>
            <a:ext cx="806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ЧТО ТАКОЕ ОБЩЕСТВЕННЫЙ ТРАНСПОРТ</a:t>
            </a:r>
          </a:p>
        </p:txBody>
      </p:sp>
      <p:pic>
        <p:nvPicPr>
          <p:cNvPr id="3079" name="Picture 7" descr="Авто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3240088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Метр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16113"/>
            <a:ext cx="3995737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Трамва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508500"/>
            <a:ext cx="3563937" cy="20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Троллейбу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65625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МаршрутноеТакс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00438"/>
            <a:ext cx="2657475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50825" y="6237288"/>
            <a:ext cx="172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Троллейбус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7956550" y="350043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Метро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740650" y="6308725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Трамвай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250825" y="3716338"/>
            <a:ext cx="2160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Автобус рейсовый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132138" y="5300663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Маршрутное такси</a:t>
            </a: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539750" y="981075"/>
            <a:ext cx="8151813" cy="7381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/>
              <a:t>Если в машине едет много людей, то такая машина называется </a:t>
            </a:r>
            <a:r>
              <a:rPr lang="ru-RU" b="1" i="1"/>
              <a:t>общественный транспорт.</a:t>
            </a: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539750" y="981075"/>
            <a:ext cx="8151813" cy="7381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/>
              <a:t>Если в машине едет много людей, то такая машина называется </a:t>
            </a:r>
            <a:r>
              <a:rPr lang="ru-RU" b="1" i="1"/>
              <a:t>общественный транспорт.</a:t>
            </a: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539750" y="981075"/>
            <a:ext cx="8151813" cy="7381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/>
              <a:t>Если в машине едет много людей, то такая машина называется </a:t>
            </a:r>
            <a:r>
              <a:rPr lang="ru-RU" b="1" i="1"/>
              <a:t>общественный транспорт.</a:t>
            </a:r>
          </a:p>
        </p:txBody>
      </p:sp>
    </p:spTree>
    <p:extLst>
      <p:ext uri="{BB962C8B-B14F-4D97-AF65-F5344CB8AC3E}">
        <p14:creationId xmlns:p14="http://schemas.microsoft.com/office/powerpoint/2010/main" val="79675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АвтобусПаз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6638"/>
            <a:ext cx="4392612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АвтобусЭкскурсио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9500"/>
            <a:ext cx="4572000" cy="24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468313" y="476250"/>
            <a:ext cx="8242300" cy="16525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/>
              <a:t>Еще есть небольшие автобусы, которые называются </a:t>
            </a:r>
            <a:r>
              <a:rPr lang="ru-RU" b="1"/>
              <a:t>«пазиками».</a:t>
            </a:r>
            <a:r>
              <a:rPr lang="ru-RU"/>
              <a:t> Они используются для перевозки людей до места работы. А сейчас эти автобусы используются как </a:t>
            </a:r>
            <a:r>
              <a:rPr lang="ru-RU" b="1"/>
              <a:t>маршрутные такси</a:t>
            </a:r>
            <a:r>
              <a:rPr lang="ru-RU"/>
              <a:t>.</a:t>
            </a:r>
          </a:p>
          <a:p>
            <a:pPr algn="ctr"/>
            <a:r>
              <a:rPr lang="ru-RU"/>
              <a:t>Есть также </a:t>
            </a:r>
            <a:r>
              <a:rPr lang="ru-RU" b="1"/>
              <a:t>экскурсионные автобусы</a:t>
            </a:r>
            <a:r>
              <a:rPr lang="ru-RU"/>
              <a:t>, которые перевозят туристов или детей на экскурсиях.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867400" y="4941888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Экскурсионный автобус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9750" y="3068638"/>
            <a:ext cx="2160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Автобус «пазик»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468313" y="476250"/>
            <a:ext cx="8242300" cy="16525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/>
              <a:t>Еще есть небольшие автобусы, которые называются </a:t>
            </a:r>
            <a:r>
              <a:rPr lang="ru-RU" b="1"/>
              <a:t>«пазиками».</a:t>
            </a:r>
            <a:r>
              <a:rPr lang="ru-RU"/>
              <a:t> Они используются для перевозки людей до места работы. А сейчас эти автобусы используются как </a:t>
            </a:r>
            <a:r>
              <a:rPr lang="ru-RU" b="1"/>
              <a:t>маршрутные такси</a:t>
            </a:r>
            <a:r>
              <a:rPr lang="ru-RU"/>
              <a:t>.</a:t>
            </a:r>
          </a:p>
          <a:p>
            <a:pPr algn="ctr"/>
            <a:r>
              <a:rPr lang="ru-RU"/>
              <a:t>Есть также </a:t>
            </a:r>
            <a:r>
              <a:rPr lang="ru-RU" b="1"/>
              <a:t>экскурсионные автобусы</a:t>
            </a:r>
            <a:r>
              <a:rPr lang="ru-RU"/>
              <a:t>, которые перевозят туристов или детей на экскурсиях.</a:t>
            </a:r>
          </a:p>
        </p:txBody>
      </p:sp>
    </p:spTree>
    <p:extLst>
      <p:ext uri="{BB962C8B-B14F-4D97-AF65-F5344CB8AC3E}">
        <p14:creationId xmlns:p14="http://schemas.microsoft.com/office/powerpoint/2010/main" val="15393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11188" y="260350"/>
            <a:ext cx="806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ОСТАНОВКА ЭТО ВАЖНАЯ ЧАСТЬ ДОРОГИ</a:t>
            </a:r>
          </a:p>
        </p:txBody>
      </p:sp>
      <p:pic>
        <p:nvPicPr>
          <p:cNvPr id="6149" name="Picture 5" descr="ОстановкаАвтобу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4211638" cy="3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ОстановкаТрамв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2349500"/>
            <a:ext cx="4395787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539750" y="836613"/>
            <a:ext cx="8212138" cy="13477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/>
              <a:t>Ждать автобус, троллейбус или трамвай нужно только на остановках – местах, обозначенных такими знаками, как на рисунках. А там, где их нет – на тротуаре. В сельской местности, если нет оборудованной остановки, автобус ждут на обочине дороги.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403350" y="5516563"/>
            <a:ext cx="7534275" cy="1042987"/>
          </a:xfrm>
          <a:prstGeom prst="roundRect">
            <a:avLst>
              <a:gd name="adj" fmla="val 16593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/>
              <a:t>ЗАПОМНИ!</a:t>
            </a:r>
          </a:p>
          <a:p>
            <a:pPr algn="ctr"/>
            <a:r>
              <a:rPr lang="ru-RU" b="1"/>
              <a:t>На остановке никогда нельзя стоять у кромки тротуара. Тебя нечаянно могут толкнуть, и ты окажешься под колесами.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3348038" y="3716338"/>
            <a:ext cx="1296987" cy="10080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7847013" y="3357563"/>
            <a:ext cx="1296987" cy="10080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56" name="Picture 12" descr="Постовой_Маленьк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41888"/>
            <a:ext cx="917575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36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1" presetClass="exit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ПосадкаВАвто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5113338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39750" y="260350"/>
            <a:ext cx="8212138" cy="13477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/>
              <a:t>Подходить для посадки к двери можно только после полной остановки транспорта. Не садись в транспорт в последний момент, тебя может прищемить дверями. Может быть, ты не успеешь на этот автобус или трамвай, зато будешь в безопасности. 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1331913" y="5876925"/>
            <a:ext cx="7504112" cy="738188"/>
          </a:xfrm>
          <a:prstGeom prst="roundRect">
            <a:avLst>
              <a:gd name="adj" fmla="val 16593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/>
              <a:t>ЗАПОМНИ!</a:t>
            </a:r>
          </a:p>
          <a:p>
            <a:pPr algn="ctr"/>
            <a:r>
              <a:rPr lang="ru-RU" b="1"/>
              <a:t>Посадка в транспорт требует внимания и осторожности.</a:t>
            </a:r>
          </a:p>
        </p:txBody>
      </p:sp>
      <p:pic>
        <p:nvPicPr>
          <p:cNvPr id="7175" name="Picture 7" descr="Постовой_Малень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917575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остовой_Малень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917575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Постовой_Малень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724400"/>
            <a:ext cx="115093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ДержисьЗаПоруч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5832475" cy="32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539750" y="620713"/>
            <a:ext cx="8181975" cy="10429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/>
              <a:t>В салон автобуса следует заходить спокойно, никого не расталкивая. Возле дверей лучше не стоять. Там тебя будут постоянно задевать те, кто выходит, а открывающаяся дверь может и прищемить.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1258888" y="5013325"/>
            <a:ext cx="7593012" cy="1651000"/>
          </a:xfrm>
          <a:prstGeom prst="roundRect">
            <a:avLst>
              <a:gd name="adj" fmla="val 1663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/>
              <a:t>ЗАПОМНИ!</a:t>
            </a:r>
          </a:p>
          <a:p>
            <a:pPr algn="ctr"/>
            <a:r>
              <a:rPr lang="ru-RU" b="1"/>
              <a:t>Во время движения нужно сидеть, а если нет мест, то необходимо обязательно держаться за поручни. Иначе можно упасть и сильно удариться! При поездке в маршрутном такси вообще стоять ЗАПРЕЩЕНО!</a:t>
            </a:r>
          </a:p>
        </p:txBody>
      </p:sp>
      <p:pic>
        <p:nvPicPr>
          <p:cNvPr id="8204" name="Picture 12" descr="Постовой_Малень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1509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3708400" y="1628775"/>
            <a:ext cx="1441450" cy="1008063"/>
          </a:xfrm>
          <a:prstGeom prst="wedgeEllipseCallout">
            <a:avLst>
              <a:gd name="adj1" fmla="val -43722"/>
              <a:gd name="adj2" fmla="val 105593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1400"/>
              <a:t>Ой! Ой!</a:t>
            </a:r>
          </a:p>
          <a:p>
            <a:pPr algn="ctr"/>
            <a:r>
              <a:rPr lang="ru-RU" sz="1400"/>
              <a:t>Помогите!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11188" y="0"/>
            <a:ext cx="806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ТЫ - ПАССАЖИР</a:t>
            </a:r>
          </a:p>
        </p:txBody>
      </p:sp>
    </p:spTree>
    <p:extLst>
      <p:ext uri="{BB962C8B-B14F-4D97-AF65-F5344CB8AC3E}">
        <p14:creationId xmlns:p14="http://schemas.microsoft.com/office/powerpoint/2010/main" val="202895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39750" y="261938"/>
            <a:ext cx="8212138" cy="13477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/>
              <a:t>Нельзя отвлекать водителя во время движения, мешать другим пассажирам. Ни в коем случае нельзя: покидать автобус, выпрыгивая на ходу, стоять на ступеньках, мешая закрытию дверей, </a:t>
            </a:r>
          </a:p>
          <a:p>
            <a:pPr algn="ctr"/>
            <a:r>
              <a:rPr lang="ru-RU"/>
              <a:t>высовываться в окно.</a:t>
            </a:r>
          </a:p>
        </p:txBody>
      </p:sp>
      <p:pic>
        <p:nvPicPr>
          <p:cNvPr id="9221" name="Picture 5" descr="ПассажирыАвтобу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31963"/>
            <a:ext cx="5040313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417638" y="5668963"/>
            <a:ext cx="7504112" cy="738187"/>
          </a:xfrm>
          <a:prstGeom prst="roundRect">
            <a:avLst>
              <a:gd name="adj" fmla="val 16593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/>
              <a:t>ЗАПОМНИ!</a:t>
            </a:r>
          </a:p>
          <a:p>
            <a:pPr algn="ctr"/>
            <a:r>
              <a:rPr lang="ru-RU" b="1"/>
              <a:t>Когда пассажир соблюдает правила – он в безопасности!</a:t>
            </a:r>
          </a:p>
        </p:txBody>
      </p:sp>
      <p:pic>
        <p:nvPicPr>
          <p:cNvPr id="9223" name="Picture 7" descr="Постовой_Малень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306513" cy="24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539750" y="333375"/>
            <a:ext cx="8212138" cy="13477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i="1"/>
              <a:t>Терроризм</a:t>
            </a:r>
            <a:r>
              <a:rPr lang="ru-RU"/>
              <a:t> очень опасен для людей. Террористы очень жестоки и могут устроить взрыв в пассажирском транспорте. Если ты заметил, что кто-то оставил под сиденьем сумку или коробку и вышел на остановке, немедленно сообщи об этом взрослым, кондуктору или водителю.</a:t>
            </a:r>
          </a:p>
        </p:txBody>
      </p:sp>
      <p:pic>
        <p:nvPicPr>
          <p:cNvPr id="10245" name="Picture 5" descr="Террориз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73238"/>
            <a:ext cx="518477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1289050" y="5319713"/>
            <a:ext cx="7534275" cy="1042987"/>
          </a:xfrm>
          <a:prstGeom prst="roundRect">
            <a:avLst>
              <a:gd name="adj" fmla="val 1663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/>
              <a:t>ЗАПОМНИ!</a:t>
            </a:r>
          </a:p>
          <a:p>
            <a:pPr algn="ctr"/>
            <a:r>
              <a:rPr lang="ru-RU" b="1"/>
              <a:t>В вещах, оставленных в салоне, может оказаться взрывное устройство. Притрагиваться к ним нельзя ни в коем случае!</a:t>
            </a:r>
          </a:p>
        </p:txBody>
      </p:sp>
      <p:pic>
        <p:nvPicPr>
          <p:cNvPr id="10247" name="Picture 7" descr="Постовой_Малень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12287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5795963" y="3716338"/>
            <a:ext cx="1655762" cy="15843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Автомагистраль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HOME\Documents\Правила дорожного движения  картинки\images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86" y="1615413"/>
            <a:ext cx="3777474" cy="337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OME\Documents\Правила дорожного движения  картинки\200px-High_F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15413"/>
            <a:ext cx="3384376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815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7164288" cy="664371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Водителем</a:t>
            </a:r>
            <a:r>
              <a:rPr lang="ru-RU" sz="2800" dirty="0"/>
              <a:t> называется лицо, управляющее </a:t>
            </a:r>
            <a:r>
              <a:rPr lang="ru-RU" sz="2800" dirty="0" smtClean="0"/>
              <a:t>каким-либо </a:t>
            </a:r>
            <a:r>
              <a:rPr lang="ru-RU" sz="2800" dirty="0"/>
              <a:t>транспортным средством, а также </a:t>
            </a:r>
            <a:r>
              <a:rPr lang="ru-RU" sz="2800" dirty="0" smtClean="0"/>
              <a:t>погон</a:t>
            </a:r>
            <a:r>
              <a:rPr lang="ru-RU" sz="2800" dirty="0"/>
              <a:t>щик, ведущий по дороге вьючных, верховых </a:t>
            </a:r>
            <a:r>
              <a:rPr lang="ru-RU" sz="2800" dirty="0" smtClean="0"/>
              <a:t>животных </a:t>
            </a:r>
            <a:r>
              <a:rPr lang="ru-RU" sz="2800" dirty="0"/>
              <a:t>или стадо.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Управлять велосипедом </a:t>
            </a:r>
            <a:r>
              <a:rPr lang="ru-RU" sz="2800" b="1" dirty="0" smtClean="0">
                <a:solidFill>
                  <a:srgbClr val="FF0000"/>
                </a:solidFill>
              </a:rPr>
              <a:t>(выезжать на проезжую часть)</a:t>
            </a:r>
            <a:r>
              <a:rPr lang="ru-RU" sz="2800" dirty="0" smtClean="0"/>
              <a:t>разрешается </a:t>
            </a:r>
            <a:r>
              <a:rPr lang="ru-RU" sz="2800" dirty="0"/>
              <a:t>с 14 лет, а </a:t>
            </a:r>
            <a:r>
              <a:rPr lang="ru-RU" sz="2800" dirty="0" smtClean="0"/>
              <a:t>мопедом(скутером) </a:t>
            </a:r>
            <a:r>
              <a:rPr lang="ru-RU" sz="2800" dirty="0"/>
              <a:t>— с 16 лет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На велосипедах и мопедах </a:t>
            </a:r>
            <a:r>
              <a:rPr lang="ru-RU" sz="2800" dirty="0" smtClean="0"/>
              <a:t>разрешается </a:t>
            </a:r>
            <a:r>
              <a:rPr lang="ru-RU" sz="2800" dirty="0"/>
              <a:t>двигаться по крайней правой полосе в </a:t>
            </a:r>
            <a:r>
              <a:rPr lang="ru-RU" sz="2800" b="1" dirty="0"/>
              <a:t>один </a:t>
            </a:r>
            <a:r>
              <a:rPr lang="ru-RU" sz="2800" dirty="0"/>
              <a:t>ряд или по обочине. Колонны велосипедистов должны быть разделены на группы, не более </a:t>
            </a:r>
            <a:r>
              <a:rPr lang="ru-RU" sz="2800" b="1" dirty="0"/>
              <a:t>10 </a:t>
            </a:r>
            <a:r>
              <a:rPr lang="ru-RU" sz="2800" dirty="0" smtClean="0"/>
              <a:t>человек </a:t>
            </a:r>
            <a:r>
              <a:rPr lang="ru-RU" sz="2800" dirty="0"/>
              <a:t>каждая. Расстояние между группами должно составлять 80—100м.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4" name="Picture 6" descr="http://go.imgsmail.ru/imgpreview?u=http%3A//www.hollymolly.ru/predictions/Kitajskie%5Fkvadrocikly%5F500.jpg&amp;mb=1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000612"/>
            <a:ext cx="2267744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048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beta.rian.ru/images/17658/58/17658584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74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3984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5100" b="1" dirty="0">
                <a:solidFill>
                  <a:srgbClr val="FF0000"/>
                </a:solidFill>
              </a:rPr>
              <a:t>Водителям велосипеда и мопеда запрещается:</a:t>
            </a:r>
          </a:p>
          <a:p>
            <a:pPr lvl="0"/>
            <a:r>
              <a:rPr lang="ru-RU" sz="3600" b="1" dirty="0"/>
              <a:t>ездить, не держась за руль хотя бы одной рукой;</a:t>
            </a:r>
          </a:p>
          <a:p>
            <a:pPr lvl="0"/>
            <a:r>
              <a:rPr lang="ru-RU" sz="3600" b="1" dirty="0"/>
              <a:t>перевозить пассажиров, за исключением </a:t>
            </a:r>
            <a:r>
              <a:rPr lang="ru-RU" sz="3600" b="1" dirty="0" smtClean="0"/>
              <a:t>ребенка </a:t>
            </a:r>
            <a:r>
              <a:rPr lang="ru-RU" sz="3600" b="1" dirty="0"/>
              <a:t>до 7 лет на дополнительном сиденье с надежными подножками;</a:t>
            </a:r>
          </a:p>
          <a:p>
            <a:pPr lvl="0"/>
            <a:r>
              <a:rPr lang="ru-RU" sz="3600" b="1" dirty="0"/>
              <a:t>перевозить груз, мешающий управлению или выступающий по длине и ширине за габариты более чем на 0,5 м;</a:t>
            </a:r>
          </a:p>
          <a:p>
            <a:pPr lvl="0"/>
            <a:r>
              <a:rPr lang="ru-RU" sz="3600" b="1" dirty="0"/>
              <a:t>при наличии велосипедной дорожки двигаться по дороге;</a:t>
            </a:r>
          </a:p>
          <a:p>
            <a:pPr lvl="0"/>
            <a:r>
              <a:rPr lang="ru-RU" sz="3600" b="1" dirty="0"/>
              <a:t>разворачиваться и поворачивать налево на </a:t>
            </a:r>
            <a:r>
              <a:rPr lang="ru-RU" sz="3600" b="1" dirty="0" smtClean="0"/>
              <a:t>дорогах </a:t>
            </a:r>
            <a:r>
              <a:rPr lang="ru-RU" sz="3600" b="1" dirty="0"/>
              <a:t>с трамвайным движением или имеющих более одной полосы движения в данном направлении;</a:t>
            </a:r>
          </a:p>
          <a:p>
            <a:r>
              <a:rPr lang="ru-RU" sz="3600" b="1" dirty="0" smtClean="0"/>
              <a:t>буксировать </a:t>
            </a:r>
            <a:r>
              <a:rPr lang="ru-RU" sz="3600" b="1" dirty="0"/>
              <a:t>велосипеды и мопеды, а также другие транспортные средства, кроме специального прицепа.</a:t>
            </a:r>
          </a:p>
          <a:p>
            <a:r>
              <a:rPr lang="ru-RU" sz="3600" b="1" dirty="0"/>
              <a:t>На нерегулируемом пересечении велосипедной дорожки с дорогой (вне перекрестка) водители </a:t>
            </a:r>
            <a:r>
              <a:rPr lang="ru-RU" sz="3600" b="1" dirty="0" smtClean="0"/>
              <a:t>велосипедов </a:t>
            </a:r>
            <a:r>
              <a:rPr lang="ru-RU" sz="3600" b="1" dirty="0"/>
              <a:t>и мопедов должны пропустить </a:t>
            </a:r>
            <a:r>
              <a:rPr lang="ru-RU" sz="3600" b="1" dirty="0" smtClean="0"/>
              <a:t>транспортные </a:t>
            </a:r>
            <a:r>
              <a:rPr lang="ru-RU" sz="3600" b="1" dirty="0"/>
              <a:t>средства</a:t>
            </a:r>
            <a:r>
              <a:rPr lang="ru-RU" b="1" dirty="0"/>
              <a:t>, </a:t>
            </a:r>
            <a:r>
              <a:rPr lang="ru-RU" sz="3400" b="1" dirty="0"/>
              <a:t>движущиеся по этой дороге.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395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72547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Знаки ПДД</a:t>
            </a:r>
            <a:endParaRPr lang="ru-RU" sz="6000" dirty="0"/>
          </a:p>
        </p:txBody>
      </p:sp>
      <p:pic>
        <p:nvPicPr>
          <p:cNvPr id="5" name="Рисунок 4" descr="http://ppdd.ru/images/zn/zn4_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11430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3000372"/>
            <a:ext cx="2643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"Велосипедная дорожка"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Разрешается движение только на велосипедах</a:t>
            </a:r>
            <a:br>
              <a:rPr lang="ru-RU" dirty="0" smtClean="0"/>
            </a:br>
            <a:r>
              <a:rPr lang="ru-RU" dirty="0" smtClean="0"/>
              <a:t>и мопедах. По велосипедной дорожке могут</a:t>
            </a:r>
            <a:br>
              <a:rPr lang="ru-RU" dirty="0" smtClean="0"/>
            </a:br>
            <a:r>
              <a:rPr lang="ru-RU" dirty="0" smtClean="0"/>
              <a:t>двигаться также пешеходы (при отсутствии</a:t>
            </a:r>
            <a:br>
              <a:rPr lang="ru-RU" dirty="0" smtClean="0"/>
            </a:br>
            <a:r>
              <a:rPr lang="ru-RU" dirty="0" smtClean="0"/>
              <a:t>тротуара или пешеходной дорожки). </a:t>
            </a:r>
            <a:endParaRPr lang="ru-RU" dirty="0"/>
          </a:p>
        </p:txBody>
      </p:sp>
      <p:pic>
        <p:nvPicPr>
          <p:cNvPr id="7" name="Рисунок 6" descr="http://ppdd.ru/images/zn/zn5_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500306"/>
            <a:ext cx="9286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28926" y="3786190"/>
            <a:ext cx="19288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"Дорога для автомобилей"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Дорога, предназначенная для движения</a:t>
            </a:r>
            <a:br>
              <a:rPr lang="ru-RU" dirty="0" smtClean="0"/>
            </a:br>
            <a:r>
              <a:rPr lang="ru-RU" dirty="0" smtClean="0"/>
              <a:t>только автомобилей, автобусов</a:t>
            </a:r>
            <a:br>
              <a:rPr lang="ru-RU" dirty="0" smtClean="0"/>
            </a:br>
            <a:r>
              <a:rPr lang="ru-RU" dirty="0" smtClean="0"/>
              <a:t>и мотоциклов. </a:t>
            </a:r>
            <a:endParaRPr lang="ru-RU" dirty="0"/>
          </a:p>
        </p:txBody>
      </p:sp>
      <p:pic>
        <p:nvPicPr>
          <p:cNvPr id="9" name="Рисунок 8" descr="http://ppdd.ru/images/zn/zn3_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643182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857752" y="4214818"/>
            <a:ext cx="2000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"Движение на велосипедах запрещено"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Запрещается движение </a:t>
            </a:r>
            <a:r>
              <a:rPr lang="ru-RU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велосипедов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мопедов.</a:t>
            </a:r>
            <a:endParaRPr lang="ru-RU" sz="2800" dirty="0" smtClean="0">
              <a:latin typeface="Arial" pitchFamily="34" charset="0"/>
            </a:endParaRPr>
          </a:p>
        </p:txBody>
      </p:sp>
      <p:pic>
        <p:nvPicPr>
          <p:cNvPr id="19460" name="Рисунок 202" descr="http://ppdd.ru/images/zn/zn4_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2571744"/>
            <a:ext cx="1071570" cy="107157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43768" y="4143380"/>
            <a:ext cx="1785950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"Пешеходная дорожка"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Разрешается движение только пешеходам.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21" name="Рисунок 20" descr="http://www.prav-net.ru/img/00078.gif">
            <a:hlinkClick r:id="rId7" tooltip="&quot;Знак 5.1 - Автомагистраль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428604"/>
            <a:ext cx="78581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357950" y="285728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hlinkClick r:id="rId7" tooltip="Знак 5.1 - Автомагистраль"/>
              </a:rPr>
              <a:t>«Автомагистраль</a:t>
            </a:r>
            <a:r>
              <a:rPr lang="ru-RU" b="1" u="sng" dirty="0" smtClean="0"/>
              <a:t>»</a:t>
            </a:r>
            <a:endParaRPr lang="ru-RU" b="1" dirty="0" smtClean="0"/>
          </a:p>
          <a:p>
            <a:r>
              <a:rPr lang="ru-RU" b="1" dirty="0" smtClean="0"/>
              <a:t>Движение велосипедов, скутеров, пешеходов ЗАПРЕЩЕНО.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8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/>
            <a:r>
              <a:rPr lang="ru-RU" dirty="0" smtClean="0"/>
              <a:t>Дайте определение – ВОДИТЕЛЬ это…</a:t>
            </a:r>
          </a:p>
          <a:p>
            <a:pPr marL="457200" indent="-457200"/>
            <a:r>
              <a:rPr lang="ru-RU" dirty="0" smtClean="0"/>
              <a:t>С какого возраста можно управлять </a:t>
            </a:r>
            <a:r>
              <a:rPr lang="ru-RU" sz="2800" b="1" dirty="0" smtClean="0"/>
              <a:t>велосипедом</a:t>
            </a:r>
            <a:r>
              <a:rPr lang="ru-RU" dirty="0" smtClean="0"/>
              <a:t> и выезжать на проезжую часть?</a:t>
            </a:r>
          </a:p>
          <a:p>
            <a:pPr marL="457200" indent="-457200"/>
            <a:r>
              <a:rPr lang="ru-RU" dirty="0" smtClean="0"/>
              <a:t>С какого возраста можно управлять </a:t>
            </a:r>
            <a:r>
              <a:rPr lang="ru-RU" sz="2800" b="1" dirty="0" smtClean="0"/>
              <a:t>скутером</a:t>
            </a:r>
            <a:r>
              <a:rPr lang="ru-RU" dirty="0" smtClean="0"/>
              <a:t> и выезжать на проезжую часть?</a:t>
            </a:r>
          </a:p>
          <a:p>
            <a:pPr marL="457200" indent="-457200"/>
            <a:r>
              <a:rPr lang="ru-RU" dirty="0" smtClean="0"/>
              <a:t>Что запрещено водителю велосипеда и скутера?</a:t>
            </a:r>
          </a:p>
          <a:p>
            <a:pPr marL="457200" indent="-457200"/>
            <a:endParaRPr lang="ru-RU" dirty="0" smtClean="0"/>
          </a:p>
          <a:p>
            <a:pPr marL="457200" indent="-457200"/>
            <a:endParaRPr lang="ru-RU" dirty="0" smtClean="0"/>
          </a:p>
          <a:p>
            <a:pPr marL="457200" indent="-4572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58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96938"/>
          </a:xfrm>
        </p:spPr>
        <p:txBody>
          <a:bodyPr/>
          <a:lstStyle/>
          <a:p>
            <a:r>
              <a:rPr lang="ru-RU" sz="3200" b="1"/>
              <a:t>Правила велосипедиста: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 b="1"/>
              <a:t>Разрешено ездить на велосипеде с 14 лет.</a:t>
            </a:r>
          </a:p>
          <a:p>
            <a:pPr marL="609600" indent="-609600"/>
            <a:r>
              <a:rPr lang="ru-RU" b="1"/>
              <a:t>Ездить только по краю проезжей части дороги.</a:t>
            </a:r>
          </a:p>
          <a:p>
            <a:pPr marL="609600" indent="-609600"/>
            <a:r>
              <a:rPr lang="ru-RU" b="1"/>
              <a:t>Наличие фар.</a:t>
            </a:r>
          </a:p>
        </p:txBody>
      </p:sp>
      <p:pic>
        <p:nvPicPr>
          <p:cNvPr id="18436" name="Picture 4" descr="велосипе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00438"/>
            <a:ext cx="3529012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404813"/>
            <a:ext cx="8540750" cy="6453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/>
              <a:t>Оставлять транспорт можно при условии, если приняты все необходимые меры предосторожности, которые исключают самопроизвольное движение транспорта и использование его в отсутствие водителя. Если вы едете на велосипеде и должны остановиться на какое-то время, то </a:t>
            </a:r>
            <a:r>
              <a:rPr lang="ru-RU" b="1" u="sng"/>
              <a:t>вы обязаны</a:t>
            </a:r>
            <a:r>
              <a:rPr lang="ru-RU" b="1"/>
              <a:t> поставить велосипед на откидную подножку или прислонить его к стене либо к дереву, а также закрыть его на замок, если он есть.</a:t>
            </a:r>
          </a:p>
        </p:txBody>
      </p:sp>
    </p:spTree>
    <p:extLst>
      <p:ext uri="{BB962C8B-B14F-4D97-AF65-F5344CB8AC3E}">
        <p14:creationId xmlns:p14="http://schemas.microsoft.com/office/powerpoint/2010/main" val="17254469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HOME\Documents\Правила дорожного движения  картинки\images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51" y="1320754"/>
            <a:ext cx="3240360" cy="24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ME\Documents\Правила дорожного движения  картинки\images1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0754"/>
            <a:ext cx="3240360" cy="24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34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Дороги 18- 19 </a:t>
            </a:r>
            <a:r>
              <a:rPr lang="ru-RU" dirty="0" err="1" smtClean="0"/>
              <a:t>в.в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OME\Documents\Правила дорожного движения  картинки\images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4563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ocuments\Правила дорожного движения  картинки\images2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12099"/>
            <a:ext cx="331236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ME\Documents\Правила дорожного движения  картинки\images2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1934"/>
            <a:ext cx="345638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5431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 прошлых веков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HOME\Documents\Правила дорожного движения  картинки\images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051"/>
            <a:ext cx="2808312" cy="247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Documents\Правила дорожного движения  картинки\images3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91410"/>
            <a:ext cx="2520280" cy="233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HOME\Documents\Правила дорожного движения  картинки\images3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9121" y="4139885"/>
            <a:ext cx="295232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397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Троллейбусы прошлого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260171"/>
            <a:ext cx="3665984" cy="294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7777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Автобусы прошлого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104456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44825"/>
            <a:ext cx="3961130" cy="28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145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Трамваи прошлого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9" y="1268760"/>
            <a:ext cx="4177877" cy="277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176464" cy="273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328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транспорт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HOME\Documents\Правила дорожного движения  картинки\images4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1683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ocuments\Правила дорожного движения  картинки\images3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85528"/>
            <a:ext cx="3240360" cy="221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3452233" cy="232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0954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867</Words>
  <Application>Microsoft Office PowerPoint</Application>
  <PresentationFormat>Экран (4:3)</PresentationFormat>
  <Paragraphs>80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Краткая характеристика современных видов транспорта</vt:lpstr>
      <vt:lpstr>Автомагистраль</vt:lpstr>
      <vt:lpstr>Дороги</vt:lpstr>
      <vt:lpstr>Дороги 18- 19 в.в</vt:lpstr>
      <vt:lpstr>Транспорт прошлых веков</vt:lpstr>
      <vt:lpstr>Троллейбусы прошлого века</vt:lpstr>
      <vt:lpstr>Автобусы прошлого века</vt:lpstr>
      <vt:lpstr>Трамваи прошлого века</vt:lpstr>
      <vt:lpstr>Современный транспорт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Знаки ПДД</vt:lpstr>
      <vt:lpstr>Вопросы:</vt:lpstr>
      <vt:lpstr>Правила велосипедиста: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УЧИТЕЛЬ</cp:lastModifiedBy>
  <cp:revision>24</cp:revision>
  <cp:lastPrinted>2012-11-04T18:35:43Z</cp:lastPrinted>
  <dcterms:created xsi:type="dcterms:W3CDTF">2012-11-04T07:43:19Z</dcterms:created>
  <dcterms:modified xsi:type="dcterms:W3CDTF">2013-04-25T09:20:52Z</dcterms:modified>
</cp:coreProperties>
</file>